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4857e79b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4857e79b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4857e79b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4857e79b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4857e79b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4857e79b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4857e79b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4857e79b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4857e79b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4857e79b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4857e79b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4857e79b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4857e79b_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4857e79b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4857e79b_5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4857e79b_5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137f067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137f06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137f067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137f067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0dd993f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0dd993f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37f06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137f06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137f06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137f06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137f067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137f067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137f067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137f06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137f067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137f067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137f067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137f067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137f067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e137f067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137f067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137f067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137f067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137f067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4b1d860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4b1d860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0dd993f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0dd993f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4b160b2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24b160b2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4b19d5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24b19d5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4b19d5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24b19d5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24b19d51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24b19d51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4b19d51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4b19d51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4b19d51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24b19d51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4b19d5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4b19d5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24b19d51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24b19d51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24b19d51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24b19d51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857e7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4857e7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4857e79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4857e79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dd993f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dd993f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0dd993f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0dd993f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0dd993f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0dd993f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dd993fc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dd993f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hyperlink" Target="https://www.owasp.org/index.php/Top_10_2013-Top_10" TargetMode="External"/><Relationship Id="rId8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kalli linux png logo" id="59" name="Google Shape;59;p13" title="Exibir imagem de origem"/>
          <p:cNvPicPr preferRelativeResize="0"/>
          <p:nvPr/>
        </p:nvPicPr>
        <p:blipFill rotWithShape="1">
          <a:blip r:embed="rId3">
            <a:alphaModFix/>
          </a:blip>
          <a:srcRect b="0" l="0" r="0" t="13502"/>
          <a:stretch/>
        </p:blipFill>
        <p:spPr>
          <a:xfrm>
            <a:off x="2367000" y="0"/>
            <a:ext cx="4029625" cy="21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153525" y="1437675"/>
            <a:ext cx="8856300" cy="12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500">
                <a:solidFill>
                  <a:srgbClr val="FFFFFF"/>
                </a:solidFill>
              </a:rPr>
              <a:t>PenTesting </a:t>
            </a:r>
            <a:r>
              <a:rPr lang="pt-BR" sz="6500"/>
              <a:t>Challenge</a:t>
            </a:r>
            <a:endParaRPr sz="650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53450" y="3410925"/>
            <a:ext cx="88563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Detection, Exploration and Fix Vulnerabilities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0" l="40412" r="0" t="0"/>
          <a:stretch/>
        </p:blipFill>
        <p:spPr>
          <a:xfrm>
            <a:off x="0" y="2979981"/>
            <a:ext cx="9153674" cy="4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Máquinas Virtuais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pt-BR" sz="2400">
                <a:solidFill>
                  <a:srgbClr val="000000"/>
                </a:solidFill>
              </a:rPr>
              <a:t>Owasp Broken Web Applications Project 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É uma coleção de aplicativos web vulneráveis ​​distribuídos em uma máquina virtual.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Owasp Bwa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 rotWithShape="1">
          <a:blip r:embed="rId6">
            <a:alphaModFix/>
          </a:blip>
          <a:srcRect b="3807" l="0" r="1632" t="11381"/>
          <a:stretch/>
        </p:blipFill>
        <p:spPr>
          <a:xfrm>
            <a:off x="74700" y="1115350"/>
            <a:ext cx="5186825" cy="38945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5143500" y="2440950"/>
            <a:ext cx="39417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5261525" y="2337300"/>
            <a:ext cx="3875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Início Owasp Bwa</a:t>
            </a:r>
            <a:endParaRPr sz="3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Owasp Bwa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5143500" y="244095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6047050" y="2414800"/>
            <a:ext cx="31983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CC0000"/>
                </a:solidFill>
              </a:rPr>
              <a:t>Login:</a:t>
            </a:r>
            <a:r>
              <a:rPr lang="pt-BR" sz="2500">
                <a:solidFill>
                  <a:srgbClr val="CC0000"/>
                </a:solidFill>
              </a:rPr>
              <a:t> root</a:t>
            </a:r>
            <a:endParaRPr sz="25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CC0000"/>
                </a:solidFill>
              </a:rPr>
              <a:t>Senha:</a:t>
            </a:r>
            <a:r>
              <a:rPr lang="pt-BR" sz="2500">
                <a:solidFill>
                  <a:srgbClr val="CC0000"/>
                </a:solidFill>
              </a:rPr>
              <a:t> owaspbwa</a:t>
            </a:r>
            <a:endParaRPr sz="2500">
              <a:solidFill>
                <a:srgbClr val="CC0000"/>
              </a:solidFill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0" y="1421887"/>
            <a:ext cx="6091305" cy="3102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Owasp Bwa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5143500" y="244095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6123250" y="2414800"/>
            <a:ext cx="31983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CC0000"/>
                </a:solidFill>
              </a:rPr>
              <a:t>Navegador:</a:t>
            </a:r>
            <a:endParaRPr b="1" sz="3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192.168.56.101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0" y="1410013"/>
            <a:ext cx="6114592" cy="311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Owasp Bwa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5143500" y="244095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5408075" y="2338600"/>
            <a:ext cx="35325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CC0000"/>
                </a:solidFill>
              </a:rPr>
              <a:t>Início OwaspBwa</a:t>
            </a:r>
            <a:endParaRPr b="1" sz="3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192.168.56.101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0" y="1107200"/>
            <a:ext cx="5158359" cy="38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Owasp Bwa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5143500" y="244095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5408075" y="2338600"/>
            <a:ext cx="35325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CC0000"/>
                </a:solidFill>
              </a:rPr>
              <a:t>Aplicações Web</a:t>
            </a:r>
            <a:r>
              <a:rPr b="1" lang="pt-BR" sz="3000">
                <a:solidFill>
                  <a:srgbClr val="CC0000"/>
                </a:solidFill>
              </a:rPr>
              <a:t> OwaspBwa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0" y="1062050"/>
            <a:ext cx="5216034" cy="391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Owasp Bwa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5143500" y="244095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5408075" y="2338600"/>
            <a:ext cx="35325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CC0000"/>
                </a:solidFill>
              </a:rPr>
              <a:t>Aplicações Web OwaspBwa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0" y="1048725"/>
            <a:ext cx="5257134" cy="39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Desafio Pentesting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5143500" y="244095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m para kalli linux png logo" id="243" name="Google Shape;243;p29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Pentest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Conhecimento adquirido para o bem (de forma profissional) :D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Curso voltado para a </a:t>
            </a:r>
            <a:r>
              <a:rPr b="1" lang="pt-BR" u="sng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Invasão de Servidores </a:t>
            </a: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PRÁTICA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Módulo de Busca -&gt; Buscar e identificar o alvo;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Módulo de Reconhecimento -&gt; Filtrar as informações do alvo;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Scaneamento dos resultados;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Descoberta de exploração das falhas dos alvos;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Exploração (parte mais aguardada em cursos de Pentest)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54" name="Google Shape;254;p30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man clear 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(manual do comando que queremos executar)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7">
            <a:alphaModFix/>
          </a:blip>
          <a:srcRect b="0" l="0" r="0" t="1429"/>
          <a:stretch/>
        </p:blipFill>
        <p:spPr>
          <a:xfrm>
            <a:off x="1996400" y="1667550"/>
            <a:ext cx="4940924" cy="32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/>
          <p:nvPr/>
        </p:nvSpPr>
        <p:spPr>
          <a:xfrm>
            <a:off x="7391700" y="4008225"/>
            <a:ext cx="1376700" cy="414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7391700" y="4541625"/>
            <a:ext cx="1376700" cy="4146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68" name="Google Shape;268;p31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man clear 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(manual do comando que queremos executar)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1603725"/>
            <a:ext cx="4914451" cy="328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7413600" y="4487175"/>
            <a:ext cx="1418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oboto Mono"/>
                <a:ea typeface="Roboto Mono"/>
                <a:cs typeface="Roboto Mono"/>
                <a:sym typeface="Roboto Mono"/>
              </a:rPr>
              <a:t>q | sair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7337400" y="3928550"/>
            <a:ext cx="1418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oboto Mono"/>
                <a:ea typeface="Roboto Mono"/>
                <a:cs typeface="Roboto Mono"/>
                <a:sym typeface="Roboto Mono"/>
              </a:rPr>
              <a:t>h </a:t>
            </a:r>
            <a:r>
              <a:rPr b="1" lang="pt-BR" sz="1800">
                <a:latin typeface="Roboto Mono"/>
                <a:ea typeface="Roboto Mono"/>
                <a:cs typeface="Roboto Mono"/>
                <a:sym typeface="Roboto Mono"/>
              </a:rPr>
              <a:t>| ajuda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pt-BR" sz="2400">
                <a:solidFill>
                  <a:srgbClr val="000000"/>
                </a:solidFill>
              </a:rPr>
              <a:t>Kali Linux</a:t>
            </a:r>
            <a:endParaRPr b="1" sz="2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Mais de 300 ferramentas de testes de intrusão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É, e sempre será gratuito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Totalmente customizável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Múltiplos idiomas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71" name="Google Shape;71;p14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Máquinas Virtuais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82" name="Google Shape;282;p32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whatis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(resume em uma linha o que você precisa saber sobre o comando)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9750" y="1621375"/>
            <a:ext cx="5048025" cy="33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294" name="Google Shape;294;p33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whatis clear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Comando clear limpa a tela do terminal)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7">
            <a:alphaModFix/>
          </a:blip>
          <a:srcRect b="0" l="990" r="0" t="0"/>
          <a:stretch/>
        </p:blipFill>
        <p:spPr>
          <a:xfrm>
            <a:off x="1894150" y="1628850"/>
            <a:ext cx="5026825" cy="3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306" name="Google Shape;306;p34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history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Histórico dos comandos utilizados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6500" y="1545175"/>
            <a:ext cx="5136651" cy="34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318" name="Google Shape;318;p35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history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Histórico dos comandos utilizados)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7">
            <a:alphaModFix/>
          </a:blip>
          <a:srcRect b="2286" l="0" r="0" t="0"/>
          <a:stretch/>
        </p:blipFill>
        <p:spPr>
          <a:xfrm>
            <a:off x="1734225" y="1545175"/>
            <a:ext cx="5095200" cy="34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330" name="Google Shape;330;p36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Limpar tela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8850" y="1603725"/>
            <a:ext cx="5099111" cy="339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342" name="Google Shape;342;p37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>
            <p:ph idx="1" type="body"/>
          </p:nvPr>
        </p:nvSpPr>
        <p:spPr>
          <a:xfrm>
            <a:off x="311700" y="10762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clear (</a:t>
            </a: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Limpar tela)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9000" y="1545175"/>
            <a:ext cx="5199689" cy="3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Comandos Essenciais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354" name="Google Shape;354;p38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>
            <p:ph idx="1" type="body"/>
          </p:nvPr>
        </p:nvSpPr>
        <p:spPr>
          <a:xfrm>
            <a:off x="311700" y="1076275"/>
            <a:ext cx="85206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Outros comandos úteis: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Saber em qual diretório você está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Lista arquivos do diretório que você está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cd + diretório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Entrar em uma pasta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cd ..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Voltar uma pasta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mkdir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Criar uma pasta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touch + nome.extensão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Criar um arquivo</a:t>
            </a: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Entre outros...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9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Módulo de Busca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64" name="Google Shape;36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365" name="Google Shape;365;p39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>
            <p:ph idx="1" type="body"/>
          </p:nvPr>
        </p:nvSpPr>
        <p:spPr>
          <a:xfrm>
            <a:off x="311700" y="1076275"/>
            <a:ext cx="85206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Google Hacking 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Prática de filtros e informações;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Acessem: 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http://testphp.vulnweb.com/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Pesquisar mais diretivas: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www.exploit-db.com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6882250" y="1898075"/>
            <a:ext cx="1211700" cy="283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</a:t>
            </a:r>
            <a:r>
              <a:rPr lang="pt-BR" sz="3000">
                <a:solidFill>
                  <a:srgbClr val="FFFFFF"/>
                </a:solidFill>
              </a:rPr>
              <a:t>Módulo de Busca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76" name="Google Shape;3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377" name="Google Shape;377;p40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>
            <p:ph idx="1" type="body"/>
          </p:nvPr>
        </p:nvSpPr>
        <p:spPr>
          <a:xfrm>
            <a:off x="311700" y="1076275"/>
            <a:ext cx="85206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Theharvester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Busca de informações com a Theharvester;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9" name="Google Shape;379;p40"/>
          <p:cNvPicPr preferRelativeResize="0"/>
          <p:nvPr/>
        </p:nvPicPr>
        <p:blipFill rotWithShape="1">
          <a:blip r:embed="rId7">
            <a:alphaModFix/>
          </a:blip>
          <a:srcRect b="2771" l="0" r="0" t="0"/>
          <a:stretch/>
        </p:blipFill>
        <p:spPr>
          <a:xfrm>
            <a:off x="6768050" y="2780175"/>
            <a:ext cx="2064250" cy="20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/>
          <p:nvPr/>
        </p:nvSpPr>
        <p:spPr>
          <a:xfrm>
            <a:off x="4773725" y="1632550"/>
            <a:ext cx="4058700" cy="1825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1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389" name="Google Shape;3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390" name="Google Shape;390;p41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1076275"/>
            <a:ext cx="85206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Theharvester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vr.png" id="392" name="Google Shape;392;p41"/>
          <p:cNvPicPr preferRelativeResize="0"/>
          <p:nvPr/>
        </p:nvPicPr>
        <p:blipFill rotWithShape="1">
          <a:blip r:embed="rId7">
            <a:alphaModFix/>
          </a:blip>
          <a:srcRect b="0" l="0" r="0" t="8592"/>
          <a:stretch/>
        </p:blipFill>
        <p:spPr>
          <a:xfrm>
            <a:off x="311700" y="1536400"/>
            <a:ext cx="4098074" cy="32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 txBox="1"/>
          <p:nvPr/>
        </p:nvSpPr>
        <p:spPr>
          <a:xfrm>
            <a:off x="4734300" y="1701375"/>
            <a:ext cx="4098000" cy="1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oboto Mono"/>
                <a:ea typeface="Roboto Mono"/>
                <a:cs typeface="Roboto Mono"/>
                <a:sym typeface="Roboto Mono"/>
              </a:rPr>
              <a:t>Modo de usar: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oboto Mono"/>
                <a:ea typeface="Roboto Mono"/>
                <a:cs typeface="Roboto Mono"/>
                <a:sym typeface="Roboto Mono"/>
              </a:rPr>
              <a:t>-d</a:t>
            </a: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 Procurar por domínios, ou seja, o site que você quer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oboto Mono"/>
                <a:ea typeface="Roboto Mono"/>
                <a:cs typeface="Roboto Mono"/>
                <a:sym typeface="Roboto Mono"/>
              </a:rPr>
              <a:t>-b</a:t>
            </a:r>
            <a:r>
              <a:rPr lang="pt-BR" sz="1800">
                <a:latin typeface="Roboto Mono"/>
                <a:ea typeface="Roboto Mono"/>
                <a:cs typeface="Roboto Mono"/>
                <a:sym typeface="Roboto Mono"/>
              </a:rPr>
              <a:t> Buscador (ex: -b google)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80" name="Google Shape;80;p15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00" y="1017725"/>
            <a:ext cx="5340972" cy="40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5492450" y="2491075"/>
            <a:ext cx="35592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Desktop Kali Linux</a:t>
            </a:r>
            <a:endParaRPr sz="3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02" name="Google Shape;40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403" name="Google Shape;403;p42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>
            <p:ph idx="1" type="body"/>
          </p:nvPr>
        </p:nvSpPr>
        <p:spPr>
          <a:xfrm>
            <a:off x="311700" y="1076275"/>
            <a:ext cx="83487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Theharvester - PRÁTICA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5" name="Google Shape;40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950" y="2205963"/>
            <a:ext cx="84963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3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14" name="Google Shape;41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415" name="Google Shape;415;p43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3"/>
          <p:cNvSpPr txBox="1"/>
          <p:nvPr>
            <p:ph idx="1" type="body"/>
          </p:nvPr>
        </p:nvSpPr>
        <p:spPr>
          <a:xfrm>
            <a:off x="311700" y="1076275"/>
            <a:ext cx="83487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Host (Prática)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Capturando DNS e Hosts End IP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7" name="Google Shape;417;p43"/>
          <p:cNvPicPr preferRelativeResize="0"/>
          <p:nvPr/>
        </p:nvPicPr>
        <p:blipFill rotWithShape="1">
          <a:blip r:embed="rId7">
            <a:alphaModFix/>
          </a:blip>
          <a:srcRect b="0" l="586" r="0" t="0"/>
          <a:stretch/>
        </p:blipFill>
        <p:spPr>
          <a:xfrm>
            <a:off x="651050" y="2362200"/>
            <a:ext cx="7537800" cy="129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4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4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26" name="Google Shape;4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427" name="Google Shape;427;p44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 txBox="1"/>
          <p:nvPr>
            <p:ph idx="1" type="body"/>
          </p:nvPr>
        </p:nvSpPr>
        <p:spPr>
          <a:xfrm>
            <a:off x="311700" y="1076275"/>
            <a:ext cx="83487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Netcraft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Catalogar dados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Acessem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 netcraft.com/ 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9" name="Google Shape;42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0850" y="3974625"/>
            <a:ext cx="2648650" cy="9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5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Reconhecimento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439" name="Google Shape;439;p45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 txBox="1"/>
          <p:nvPr>
            <p:ph idx="1" type="body"/>
          </p:nvPr>
        </p:nvSpPr>
        <p:spPr>
          <a:xfrm>
            <a:off x="311700" y="1076275"/>
            <a:ext cx="86391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Fierce 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Capturar hosts e ip com força bruta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b="1" lang="pt-BR" sz="2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CUIDADO!</a:t>
            </a: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■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ativa = lida diretamente com o alvo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■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passiva = não lida diretamente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6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PRÁTICA - Reconhecimento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449" name="Google Shape;44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450" name="Google Shape;450;p46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6"/>
          <p:cNvSpPr txBox="1"/>
          <p:nvPr>
            <p:ph idx="1" type="body"/>
          </p:nvPr>
        </p:nvSpPr>
        <p:spPr>
          <a:xfrm>
            <a:off x="311700" y="1076275"/>
            <a:ext cx="86391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Fierce (Prática) 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Capturar hosts e ip com força bruta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2" name="Google Shape;452;p46"/>
          <p:cNvPicPr preferRelativeResize="0"/>
          <p:nvPr/>
        </p:nvPicPr>
        <p:blipFill rotWithShape="1">
          <a:blip r:embed="rId7">
            <a:alphaModFix/>
          </a:blip>
          <a:srcRect b="0" l="606" r="0" t="0"/>
          <a:stretch/>
        </p:blipFill>
        <p:spPr>
          <a:xfrm>
            <a:off x="635300" y="2331775"/>
            <a:ext cx="8197000" cy="182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7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Módulo de Vulnerabilidades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461" name="Google Shape;46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462" name="Google Shape;462;p47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 txBox="1"/>
          <p:nvPr>
            <p:ph idx="1" type="body"/>
          </p:nvPr>
        </p:nvSpPr>
        <p:spPr>
          <a:xfrm>
            <a:off x="311700" y="1076275"/>
            <a:ext cx="86391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Nikto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Detectando vulnerabilidades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4" name="Google Shape;464;p47"/>
          <p:cNvPicPr preferRelativeResize="0"/>
          <p:nvPr/>
        </p:nvPicPr>
        <p:blipFill rotWithShape="1">
          <a:blip r:embed="rId7">
            <a:alphaModFix/>
          </a:blip>
          <a:srcRect b="0" l="11527" r="0" t="0"/>
          <a:stretch/>
        </p:blipFill>
        <p:spPr>
          <a:xfrm>
            <a:off x="7493925" y="3182175"/>
            <a:ext cx="1525575" cy="17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8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Módulo de Vulnerabilidades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473" name="Google Shape;4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474" name="Google Shape;474;p48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8"/>
          <p:cNvSpPr txBox="1"/>
          <p:nvPr>
            <p:ph idx="1" type="body"/>
          </p:nvPr>
        </p:nvSpPr>
        <p:spPr>
          <a:xfrm>
            <a:off x="311700" y="1076275"/>
            <a:ext cx="86391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Nikto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Detectando vulnerabilidades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6" name="Google Shape;476;p48"/>
          <p:cNvPicPr preferRelativeResize="0"/>
          <p:nvPr/>
        </p:nvPicPr>
        <p:blipFill rotWithShape="1">
          <a:blip r:embed="rId7">
            <a:alphaModFix/>
          </a:blip>
          <a:srcRect b="0" l="665" r="0" t="0"/>
          <a:stretch/>
        </p:blipFill>
        <p:spPr>
          <a:xfrm>
            <a:off x="433225" y="2384375"/>
            <a:ext cx="8289525" cy="13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49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9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Módulo de Vulnerabilidades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485" name="Google Shape;48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486" name="Google Shape;486;p49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 txBox="1"/>
          <p:nvPr>
            <p:ph idx="1" type="body"/>
          </p:nvPr>
        </p:nvSpPr>
        <p:spPr>
          <a:xfrm>
            <a:off x="311700" y="1076275"/>
            <a:ext cx="86391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●"/>
            </a:pPr>
            <a:r>
              <a:rPr b="1"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Nikto</a:t>
            </a:r>
            <a:endParaRPr b="1"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ono"/>
              <a:buChar char="○"/>
            </a:pPr>
            <a:r>
              <a:rPr lang="pt-BR" sz="2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Detectando vulnerabilidades</a:t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49"/>
          <p:cNvPicPr preferRelativeResize="0"/>
          <p:nvPr/>
        </p:nvPicPr>
        <p:blipFill rotWithShape="1">
          <a:blip r:embed="rId7">
            <a:alphaModFix/>
          </a:blip>
          <a:srcRect b="0" l="1009" r="0" t="0"/>
          <a:stretch/>
        </p:blipFill>
        <p:spPr>
          <a:xfrm>
            <a:off x="204625" y="2730100"/>
            <a:ext cx="8520600" cy="82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50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0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Desafio PenTest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497" name="Google Shape;4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498" name="Google Shape;498;p50" title="Exibir imagem de origem"/>
          <p:cNvPicPr preferRelativeResize="0"/>
          <p:nvPr/>
        </p:nvPicPr>
        <p:blipFill rotWithShape="1">
          <a:blip r:embed="rId6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0"/>
          <p:cNvSpPr txBox="1"/>
          <p:nvPr>
            <p:ph idx="1" type="body"/>
          </p:nvPr>
        </p:nvSpPr>
        <p:spPr>
          <a:xfrm>
            <a:off x="311700" y="1076275"/>
            <a:ext cx="86391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Pentest Black-Box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Ferramenta : Paros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Url: 192.168.56.101 (Owasp Bwa)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TOP 10 de Vulnerabilidades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lang="pt-BR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https://www.owasp.org/index.php/Top_10_2013-Top_10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Vale prêmio:</a:t>
            </a:r>
            <a:endParaRPr b="1"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Resultado de imagem para camiseta nvidia" id="500" name="Google Shape;500;p50" title="Exibir imagem de origem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9500" y="2599250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0"/>
          <p:cNvSpPr/>
          <p:nvPr/>
        </p:nvSpPr>
        <p:spPr>
          <a:xfrm>
            <a:off x="5237900" y="3593225"/>
            <a:ext cx="1014900" cy="3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91" name="Google Shape;91;p16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473575" y="2337300"/>
            <a:ext cx="36801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apt-get update</a:t>
            </a:r>
            <a:endParaRPr sz="3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CC0000"/>
                </a:solidFill>
              </a:rPr>
              <a:t>Atualizar Lista de Repositórios </a:t>
            </a:r>
            <a:endParaRPr sz="2000">
              <a:solidFill>
                <a:srgbClr val="CC0000"/>
              </a:solidFill>
            </a:endParaRPr>
          </a:p>
        </p:txBody>
      </p:sp>
      <p:pic>
        <p:nvPicPr>
          <p:cNvPr descr="1.png"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00" y="1082875"/>
            <a:ext cx="5212326" cy="389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02" name="Google Shape;102;p17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473575" y="2337300"/>
            <a:ext cx="36801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apt-get upgrade</a:t>
            </a:r>
            <a:endParaRPr sz="3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CC0000"/>
                </a:solidFill>
              </a:rPr>
              <a:t>Atualizar Pacotes</a:t>
            </a:r>
            <a:endParaRPr sz="2000">
              <a:solidFill>
                <a:srgbClr val="CC0000"/>
              </a:solidFill>
            </a:endParaRPr>
          </a:p>
        </p:txBody>
      </p:sp>
      <p:pic>
        <p:nvPicPr>
          <p:cNvPr descr="2.png"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1068450"/>
            <a:ext cx="5234036" cy="392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13" name="Google Shape;113;p18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492450" y="2491075"/>
            <a:ext cx="3656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Barra de Aplicativos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0" y="1052050"/>
            <a:ext cx="5289334" cy="39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24" name="Google Shape;124;p19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6183375" y="3077300"/>
            <a:ext cx="2093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Pesquisar 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0" y="1052075"/>
            <a:ext cx="5221627" cy="3954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botão windows" id="128" name="Google Shape;128;p19" title="Exibir imagem de origem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5976" y="1421975"/>
            <a:ext cx="1153375" cy="11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5820450" y="1299938"/>
            <a:ext cx="851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/>
              <a:t>+</a:t>
            </a:r>
            <a:endParaRPr b="1" sz="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kalli linux png logo" id="137" name="Google Shape;137;p20" title="Exibir imagem de origem"/>
          <p:cNvPicPr preferRelativeResize="0"/>
          <p:nvPr/>
        </p:nvPicPr>
        <p:blipFill rotWithShape="1">
          <a:blip r:embed="rId5">
            <a:alphaModFix/>
          </a:blip>
          <a:srcRect b="18608" l="0" r="0" t="13503"/>
          <a:stretch/>
        </p:blipFill>
        <p:spPr>
          <a:xfrm>
            <a:off x="74700" y="221400"/>
            <a:ext cx="1418774" cy="6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Conhecendo o Kali Linux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176400" y="2204925"/>
            <a:ext cx="20937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Terminal</a:t>
            </a:r>
            <a:endParaRPr sz="3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CC0000"/>
                </a:solidFill>
              </a:rPr>
              <a:t>~# uniscan</a:t>
            </a:r>
            <a:endParaRPr sz="3000">
              <a:solidFill>
                <a:srgbClr val="CC0000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75" y="1045350"/>
            <a:ext cx="5252948" cy="3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40412" r="0" t="0"/>
          <a:stretch/>
        </p:blipFill>
        <p:spPr>
          <a:xfrm>
            <a:off x="0" y="5045800"/>
            <a:ext cx="9153674" cy="1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" y="27125"/>
            <a:ext cx="9144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74700" y="211775"/>
            <a:ext cx="89448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Máquinas Virtuais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" y="85675"/>
            <a:ext cx="761850" cy="7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pt-BR" sz="2400">
                <a:solidFill>
                  <a:srgbClr val="000000"/>
                </a:solidFill>
              </a:rPr>
              <a:t>Owasp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</a:pPr>
            <a:r>
              <a:rPr b="1" lang="pt-BR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Comunidade online que cria e disponibiliza de forma gratuita artigos, metodologias, documentação, ferramentas e tecnologias no campo da segurança de aplicações web.</a:t>
            </a:r>
            <a:endParaRPr b="1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